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62"/>
  </p:notesMasterIdLst>
  <p:handoutMasterIdLst>
    <p:handoutMasterId r:id="rId63"/>
  </p:handoutMasterIdLst>
  <p:sldIdLst>
    <p:sldId id="424" r:id="rId8"/>
    <p:sldId id="461" r:id="rId9"/>
    <p:sldId id="483" r:id="rId10"/>
    <p:sldId id="463" r:id="rId11"/>
    <p:sldId id="485" r:id="rId12"/>
    <p:sldId id="464" r:id="rId13"/>
    <p:sldId id="465" r:id="rId14"/>
    <p:sldId id="466" r:id="rId15"/>
    <p:sldId id="486" r:id="rId16"/>
    <p:sldId id="487" r:id="rId17"/>
    <p:sldId id="468" r:id="rId18"/>
    <p:sldId id="469" r:id="rId19"/>
    <p:sldId id="489" r:id="rId20"/>
    <p:sldId id="459" r:id="rId21"/>
    <p:sldId id="491" r:id="rId22"/>
    <p:sldId id="492" r:id="rId23"/>
    <p:sldId id="493" r:id="rId24"/>
    <p:sldId id="471" r:id="rId25"/>
    <p:sldId id="484" r:id="rId26"/>
    <p:sldId id="462" r:id="rId27"/>
    <p:sldId id="494" r:id="rId28"/>
    <p:sldId id="455" r:id="rId29"/>
    <p:sldId id="457" r:id="rId30"/>
    <p:sldId id="456" r:id="rId31"/>
    <p:sldId id="444" r:id="rId32"/>
    <p:sldId id="496" r:id="rId33"/>
    <p:sldId id="435" r:id="rId34"/>
    <p:sldId id="497" r:id="rId35"/>
    <p:sldId id="446" r:id="rId36"/>
    <p:sldId id="498" r:id="rId37"/>
    <p:sldId id="460" r:id="rId38"/>
    <p:sldId id="495" r:id="rId39"/>
    <p:sldId id="441" r:id="rId40"/>
    <p:sldId id="499" r:id="rId41"/>
    <p:sldId id="440" r:id="rId42"/>
    <p:sldId id="500" r:id="rId43"/>
    <p:sldId id="439" r:id="rId44"/>
    <p:sldId id="452" r:id="rId45"/>
    <p:sldId id="449" r:id="rId46"/>
    <p:sldId id="501" r:id="rId47"/>
    <p:sldId id="474" r:id="rId48"/>
    <p:sldId id="502" r:id="rId49"/>
    <p:sldId id="506" r:id="rId50"/>
    <p:sldId id="475" r:id="rId51"/>
    <p:sldId id="476" r:id="rId52"/>
    <p:sldId id="477" r:id="rId53"/>
    <p:sldId id="503" r:id="rId54"/>
    <p:sldId id="478" r:id="rId55"/>
    <p:sldId id="479" r:id="rId56"/>
    <p:sldId id="480" r:id="rId57"/>
    <p:sldId id="481" r:id="rId58"/>
    <p:sldId id="482" r:id="rId59"/>
    <p:sldId id="504" r:id="rId60"/>
    <p:sldId id="505" r:id="rId61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 autoAdjust="0"/>
    <p:restoredTop sz="88291" autoAdjust="0"/>
  </p:normalViewPr>
  <p:slideViewPr>
    <p:cSldViewPr snapToGrid="0">
      <p:cViewPr varScale="1">
        <p:scale>
          <a:sx n="132" d="100"/>
          <a:sy n="132" d="100"/>
        </p:scale>
        <p:origin x="690" y="120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D47E4-1741-675E-EC4D-8E048B9C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7EF75-C5AB-8B9C-E5AA-4509BBC7D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291CB-920C-120A-D63D-0259CE4B4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8362B-AA2F-699D-3EFC-51AA577C4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78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Methods of Uncertainty Quantification in Hydrology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r>
              <a:rPr lang="en-GB" dirty="0"/>
              <a:t>Assignment 1,2 &amp; 3: Parameter Optimization, Local Sensitivity Analysis</a:t>
            </a:r>
            <a:br>
              <a:rPr lang="en-GB" dirty="0"/>
            </a:br>
            <a:r>
              <a:rPr lang="en-GB" dirty="0"/>
              <a:t>&amp; Global Sensitivity Analysis</a:t>
            </a:r>
          </a:p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FB92-9DAD-28E0-8FD8-B209A63B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50DD07-90E6-F616-23BE-3E101B905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4CE1917-F23C-0BBB-EE20-771DF9F3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4723FC2-89F0-2D03-376F-625BEB28D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SNW_PMF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14DC92E-FE35-7872-FB01-D46A7E25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763670" y="2299822"/>
            <a:ext cx="3380330" cy="191645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A3F0793-DDB8-1A01-FD6B-4102DD5E017C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213E95-C155-BEAD-FD24-20FA6933A933}"/>
              </a:ext>
            </a:extLst>
          </p:cNvPr>
          <p:cNvSpPr txBox="1"/>
          <p:nvPr/>
        </p:nvSpPr>
        <p:spPr>
          <a:xfrm>
            <a:off x="3914731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142C23-A878-6F87-9FC9-22E8DFE75F85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D02686-A02A-1D86-3997-8DF4D92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4" y="1968252"/>
            <a:ext cx="2577467" cy="25730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D12A4C1-7026-EE67-5088-E55431AD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B43457-3C5A-4EB6-5BED-8FF70DA9C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405" y="2111973"/>
            <a:ext cx="2803052" cy="23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6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452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3E0-7551-98B9-3334-3E64017C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65B61-7020-8213-426E-9CEA2CC86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38302C-3315-5E89-3A66-78CED0A6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6A5968-D952-4194-1445-CB1817DDC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Upper Reservoir Module – All </a:t>
            </a:r>
            <a:r>
              <a:rPr lang="de-DE" dirty="0" err="1"/>
              <a:t>parameters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297A2D-1C3C-B288-A069-A2E161B073F7}"/>
              </a:ext>
            </a:extLst>
          </p:cNvPr>
          <p:cNvSpPr txBox="1"/>
          <p:nvPr/>
        </p:nvSpPr>
        <p:spPr>
          <a:xfrm>
            <a:off x="311161" y="1152843"/>
            <a:ext cx="867785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200" dirty="0">
                <a:latin typeface="+mn-lt"/>
              </a:rPr>
              <a:t>The URR </a:t>
            </a:r>
            <a:r>
              <a:rPr lang="de-DE" sz="1200" dirty="0" err="1">
                <a:latin typeface="+mn-lt"/>
              </a:rPr>
              <a:t>controls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fast </a:t>
            </a:r>
            <a:r>
              <a:rPr lang="de-DE" sz="1200" dirty="0" err="1">
                <a:latin typeface="+mn-lt"/>
              </a:rPr>
              <a:t>flow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threshold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depth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attained</a:t>
            </a:r>
            <a:endParaRPr lang="de-DE" sz="1200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195CE-1C1B-20D7-89EF-85F3900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8" y="1492849"/>
            <a:ext cx="1816051" cy="1812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85DBB4-634F-6E4B-0321-3EC23167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3" y="1492848"/>
            <a:ext cx="1816052" cy="1812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76E87B-8B07-211E-F2BA-F7243268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39" y="1492848"/>
            <a:ext cx="1816052" cy="181296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88E63C2-F3D0-DB26-E52B-1B375B7F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66" y="1484413"/>
            <a:ext cx="1816052" cy="18129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EA82B2A-7E32-EE78-7F8F-D558E85C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28" y="3305817"/>
            <a:ext cx="1730476" cy="17275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9530D9-7B45-61E4-934A-8D84C3643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799" y="3318173"/>
            <a:ext cx="1705721" cy="170282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FABA740-FD76-37BD-9D30-9E6D47EDB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469" y="3318174"/>
            <a:ext cx="1705721" cy="1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263556" y="4181719"/>
            <a:ext cx="1757153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815308"/>
            <a:ext cx="4758601" cy="23667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4A29-F4E1-14E2-8F3C-598E0C3E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6BABF-695E-86B9-606B-1515BCFD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B306F08-F05C-A70E-0F32-BA3661F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5318A6-C9F1-4574-4855-F2B9C0C18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LRR_DTH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819961-71C9-71F6-2049-31F9A586F4EA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22383D-3745-5B46-0FFA-EFD0D28CEB7C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4E08E2-13B7-2286-904C-96ABCA78B3A5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Depth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max.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651BBA-592B-AFA3-756E-641A55E1F040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9D034D6-212C-FD5A-8074-21DFC3E6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3" y="1706085"/>
            <a:ext cx="2836645" cy="283182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5A04A0-5675-C126-530C-CDEF52596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98" y="1862827"/>
            <a:ext cx="3266579" cy="2518344"/>
          </a:xfrm>
          <a:prstGeom prst="rect">
            <a:avLst/>
          </a:prstGeom>
        </p:spPr>
      </p:pic>
      <p:pic>
        <p:nvPicPr>
          <p:cNvPr id="2" name="Grafik 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3710C91-8B78-3C4E-07F6-187D149C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E266-7190-B674-0232-286932E4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DF96C9-8324-FC5D-DFC4-BABA0829F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A46C23-9652-4FCE-0169-4904844A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B3AA09-A855-15AB-71F4-ADA89814E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LRR_DRE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33A208-719F-5CB0-FDC9-A5D5B49D63FE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D08243-FEEE-427B-D18C-522AD2D6F665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DEC158F-7731-C83B-26A2-4921804D31DA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slow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baseflow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F1AB04-8310-061E-A71D-E06B74E9CF8A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B87056-354D-2DAA-A2B8-672CF02B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29" y="1989497"/>
            <a:ext cx="3203317" cy="24695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C8AF959-2DB6-2EA8-F1E6-B7D01FB1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2F838A-6E5C-EC93-7165-8D3244DA9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7" y="1825886"/>
            <a:ext cx="2718945" cy="27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A2A02-BDFF-F643-D5BC-418A4114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3CE07D-99C4-8F53-10C2-43171696F1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D70544A-178E-5A3D-5AA7-6861129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98DA9C-F924-2226-299B-FBB9D8195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LRR_LCT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0BE715-1FEE-7E14-76B7-E95CD51011E3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8B4EB3-DCE7-58CA-59FA-EFC10A70A005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1EED02F-BAAA-6C44-1B5C-63BC5122E07D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32ADDB-A292-948B-4FF5-10914D3C1FD7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9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78EABF6-F8A4-5189-A802-C4C83A96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841D4-C927-6361-E904-ECA53A66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3" y="1707817"/>
            <a:ext cx="2789234" cy="27844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BA3B90-541D-C464-27D5-DAB99F87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37" y="1814191"/>
            <a:ext cx="333585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Lower Reservoir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7"/>
            <a:ext cx="8179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14CB35-F698-ADD2-D559-564F5703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Differential Evolution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„optimal“ </a:t>
            </a:r>
            <a:r>
              <a:rPr lang="de-DE" dirty="0" err="1"/>
              <a:t>parameter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Implement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optimizer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NSE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</a:t>
            </a:r>
            <a:r>
              <a:rPr lang="de-DE" dirty="0" err="1"/>
              <a:t>make</a:t>
            </a:r>
            <a:r>
              <a:rPr lang="de-DE" dirty="0"/>
              <a:t> sense and </a:t>
            </a:r>
            <a:r>
              <a:rPr lang="de-DE" dirty="0" err="1"/>
              <a:t>which</a:t>
            </a:r>
            <a:r>
              <a:rPr lang="de-DE" dirty="0"/>
              <a:t> not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log </a:t>
            </a:r>
            <a:r>
              <a:rPr lang="de-DE" dirty="0" err="1"/>
              <a:t>scales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(internal variables and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 in a </a:t>
            </a:r>
            <a:r>
              <a:rPr lang="de-DE" dirty="0" err="1"/>
              <a:t>lumped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Not all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, Lower Reservoir Module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With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descend</a:t>
            </a:r>
            <a:r>
              <a:rPr lang="de-DE" dirty="0"/>
              <a:t> NSE and </a:t>
            </a:r>
            <a:r>
              <a:rPr lang="de-DE" dirty="0" err="1"/>
              <a:t>simulation</a:t>
            </a:r>
            <a:r>
              <a:rPr lang="de-DE" dirty="0"/>
              <a:t>.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Sensitivity</a:t>
            </a:r>
            <a:r>
              <a:rPr lang="de-DE" dirty="0"/>
              <a:t> Analysis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53CECC-F696-C201-66C3-A1A28406F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AFD0D6-048B-93AD-DEF3-C24B565BB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1160621-6A95-295D-3698-39CCCE9C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D98E-EE87-1B82-D916-3645AD60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8F0B-8F38-C752-9382-2D84CE02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1: 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B505-F21B-7170-A99E-EFF043DEE7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51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2: 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311C-CEFB-F993-55E9-28A7A6FB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C2485E-5F7F-68D8-D8C2-4EFC5713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Found</a:t>
            </a:r>
            <a:r>
              <a:rPr lang="de-DE" dirty="0"/>
              <a:t> 18 optimal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hopefully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URR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sensitive, LRR and SNOW </a:t>
            </a:r>
            <a:r>
              <a:rPr lang="de-DE" dirty="0" err="1"/>
              <a:t>more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First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Dimension </a:t>
            </a:r>
            <a:r>
              <a:rPr lang="de-DE" dirty="0" err="1"/>
              <a:t>reduction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parabolic</a:t>
            </a:r>
            <a:r>
              <a:rPr lang="de-DE" dirty="0"/>
              <a:t> OFV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Gut </a:t>
            </a:r>
            <a:r>
              <a:rPr lang="de-DE" dirty="0" err="1"/>
              <a:t>feeling</a:t>
            </a:r>
            <a:r>
              <a:rPr lang="de-DE" dirty="0"/>
              <a:t>: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1 </a:t>
            </a:r>
            <a:r>
              <a:rPr lang="de-DE" dirty="0" err="1"/>
              <a:t>parameter</a:t>
            </a:r>
            <a:r>
              <a:rPr lang="de-DE" dirty="0"/>
              <a:t> in 18 </a:t>
            </a:r>
            <a:r>
              <a:rPr lang="de-DE" dirty="0" err="1"/>
              <a:t>dimensions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B029542-A00D-9357-60D3-386B03585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DB85D7-8877-63F5-737C-546FB8745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local</a:t>
            </a:r>
            <a:r>
              <a:rPr lang="de-DE" u="sng" dirty="0"/>
              <a:t>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095F50-4632-0390-AAAE-92E65E83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2: Local Sensitivity Analysis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BABA0F6-0725-449E-E76E-E596FD00B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11CC636C-9F8D-5A94-F804-4621340F0A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8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Assignemnt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Assignement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pic>
        <p:nvPicPr>
          <p:cNvPr id="5" name="Grafik 4" descr="Ein Bild, das Text, Kart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23A5A99-DF23-E049-1292-F2E89488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0" y="1088168"/>
            <a:ext cx="3435016" cy="296716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8214-2098-5445-17EA-6F410719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3F5F7-C026-E1FB-0D13-6C27931F8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4F90-A623-AC05-BBCD-29A93F2C1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F368E-B851-A821-DA56-E66031A3C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 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EF41B08-9C76-D664-CABD-9EEBE69B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4EF103-27BF-97B6-B8D0-21C65D78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2" y="1392382"/>
            <a:ext cx="8691996" cy="28973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E01BC5E-2018-8957-8338-4069EE48BFB9}"/>
              </a:ext>
            </a:extLst>
          </p:cNvPr>
          <p:cNvSpPr txBox="1"/>
          <p:nvPr/>
        </p:nvSpPr>
        <p:spPr>
          <a:xfrm>
            <a:off x="4128654" y="4193213"/>
            <a:ext cx="13438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Credits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Group C</a:t>
            </a:r>
          </a:p>
        </p:txBody>
      </p:sp>
    </p:spTree>
    <p:extLst>
      <p:ext uri="{BB962C8B-B14F-4D97-AF65-F5344CB8AC3E}">
        <p14:creationId xmlns:p14="http://schemas.microsoft.com/office/powerpoint/2010/main" val="192293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4B790B-DF8D-B11B-FD58-3BCC16D1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6" y="1091132"/>
            <a:ext cx="3389513" cy="2961235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A9F5-5E2E-992F-8862-6772F812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319B9-C1AC-B720-7060-50A03EB71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B791-6C1E-AABD-0693-6804AAE16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B5B5BC-2534-29B4-CC13-4B240C695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sp>
        <p:nvSpPr>
          <p:cNvPr id="15" name="Titel 5">
            <a:extLst>
              <a:ext uri="{FF2B5EF4-FFF2-40B4-BE49-F238E27FC236}">
                <a16:creationId xmlns:a16="http://schemas.microsoft.com/office/drawing/2014/main" id="{52986E8E-2653-CCD8-E5F6-4A1E8A5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7383DE-8390-F4B0-5A45-0356202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47931"/>
            <a:ext cx="8388927" cy="2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0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FD55345-E661-0CDB-1AD4-D147814B7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1" y="1125505"/>
            <a:ext cx="3265009" cy="2892490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456F2-9D93-EEC9-2936-288BC665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18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in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HBV001a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Catchment</a:t>
            </a:r>
            <a:r>
              <a:rPr lang="de-DE" dirty="0"/>
              <a:t>: Bavaria, </a:t>
            </a:r>
            <a:r>
              <a:rPr lang="de-DE" dirty="0" err="1"/>
              <a:t>short</a:t>
            </a:r>
            <a:r>
              <a:rPr lang="de-DE" dirty="0"/>
              <a:t> time </a:t>
            </a:r>
            <a:r>
              <a:rPr lang="de-DE" dirty="0" err="1"/>
              <a:t>series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Differential Evolution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Gradient </a:t>
            </a:r>
            <a:r>
              <a:rPr lang="de-DE" dirty="0" err="1"/>
              <a:t>Based</a:t>
            </a:r>
            <a:r>
              <a:rPr lang="de-DE" dirty="0"/>
              <a:t>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7B11F-445B-9F68-46BF-9A05693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BBD27-15AD-A687-C77B-409694D1B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Understanding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r>
              <a:rPr lang="de-DE" u="sng" dirty="0"/>
              <a:t> and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method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D5566C-AB4E-4A5D-53AE-B66677AB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1D1F8C8-E501-E500-EB5B-C57D909DF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48B342D1-B8B2-DC74-D210-2944E21A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DCA85149-C297-B92D-8412-001EDF0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9" y="1727829"/>
            <a:ext cx="3701311" cy="2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8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B2B3-1015-22F9-8C77-01E12850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59B71-96C5-C218-EA90-E3AC20003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1FCF-FD6D-66CF-94D8-5E4E8745E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14DE6-72D7-5835-CF65-35966CF72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67D9934-15E3-D921-1D92-A4C25421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D27E4-3D55-04E1-FA30-0180396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" y="1282002"/>
            <a:ext cx="8832839" cy="29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 (20 % </a:t>
            </a:r>
            <a:r>
              <a:rPr lang="de-DE" dirty="0" err="1"/>
              <a:t>deviation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7" y="3313810"/>
            <a:ext cx="2747609" cy="9158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1778652" y="2449218"/>
            <a:ext cx="0" cy="86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7" y="1538863"/>
            <a:ext cx="2747609" cy="910355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2" y="1132161"/>
            <a:ext cx="3671968" cy="1958383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1888949" cy="3214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4BFC57-7E2E-D21D-F548-B4E627B44F86}"/>
              </a:ext>
            </a:extLst>
          </p:cNvPr>
          <p:cNvSpPr txBox="1"/>
          <p:nvPr/>
        </p:nvSpPr>
        <p:spPr>
          <a:xfrm>
            <a:off x="7488701" y="1926635"/>
            <a:ext cx="1316182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With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A81CB3-6E7E-A7E6-FC97-FA2500BE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22" y="3216865"/>
            <a:ext cx="3671968" cy="1899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36DD8-30C7-A02C-3006-F0F42C09E5DF}"/>
              </a:ext>
            </a:extLst>
          </p:cNvPr>
          <p:cNvSpPr txBox="1"/>
          <p:nvPr/>
        </p:nvSpPr>
        <p:spPr>
          <a:xfrm>
            <a:off x="7510825" y="4078013"/>
            <a:ext cx="1390719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Without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BF9B37-4E81-1E11-BEDD-A87227D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7" y="1037227"/>
            <a:ext cx="3189169" cy="2786932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357-2EE6-1C10-DE5D-9F32DCE7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A7435-AD37-F46F-3601-1BDBBD26F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0BC7-AF07-613E-772A-8729CD8BB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562A3-C4A4-38A8-C269-55959A029C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C84F9C3-7DF4-3B6D-864C-7F8A621E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0F948F-DF62-90F4-1A7A-D4CF8E00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" y="1411070"/>
            <a:ext cx="89361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4D794C7-FE0D-B3CD-5AF9-8CC563C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70" y="994834"/>
            <a:ext cx="3262345" cy="290405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01B-200E-C97A-41D7-87AE851C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FC14A-81CE-CCAD-6C4B-0B9F0909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1F881-D949-C018-2B75-6E690AA0D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D0E1-C0F0-1D1B-32AE-23B18E21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4C3A9E61-C05A-1213-41CC-9C23AEDE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AB183-503B-DC63-A393-7663928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91804"/>
            <a:ext cx="8444345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8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8" y="3452560"/>
            <a:ext cx="2477459" cy="916735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909943B-B0E7-F337-EC83-EAF064E15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98" y="822956"/>
            <a:ext cx="3120416" cy="2749617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476250" y="4385304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+mn-lt"/>
              </a:rPr>
              <a:t>Idea </a:t>
            </a:r>
            <a:r>
              <a:rPr lang="de-DE" sz="1200" u="sng" dirty="0" err="1">
                <a:latin typeface="+mn-lt"/>
              </a:rPr>
              <a:t>to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make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it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less</a:t>
            </a:r>
            <a:r>
              <a:rPr lang="de-DE" sz="1200" u="sng" dirty="0">
                <a:latin typeface="+mn-lt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-</a:t>
            </a:r>
            <a:r>
              <a:rPr lang="de-DE" sz="1200" dirty="0" err="1">
                <a:latin typeface="+mn-lt"/>
              </a:rPr>
              <a:t>linearization</a:t>
            </a:r>
            <a:r>
              <a:rPr lang="de-DE" sz="1200" dirty="0">
                <a:latin typeface="+mn-lt"/>
              </a:rPr>
              <a:t>, e.g. </a:t>
            </a:r>
            <a:r>
              <a:rPr lang="de-DE" sz="1200" dirty="0" err="1">
                <a:latin typeface="+mn-lt"/>
              </a:rPr>
              <a:t>apply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natural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logarithm</a:t>
            </a:r>
            <a:r>
              <a:rPr lang="de-DE" sz="1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2D75350-93C8-31DB-1CA0-7A484606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59" y="1005840"/>
            <a:ext cx="3245121" cy="287416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Assignement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5584B59-82CF-334D-7FC2-2BEFF4262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80" y="1053592"/>
            <a:ext cx="3294648" cy="293211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Assignemnt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9EFF408-C7A9-DD72-D5F8-66E17FD72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68" y="1143190"/>
            <a:ext cx="4798594" cy="379469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4D137-02F9-CF45-EEFC-D05FA1C77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61AED-EAC6-01C9-AE42-E401AA8FB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Original Code – The Differential Evolution</a:t>
            </a:r>
            <a:endParaRPr lang="en-US" dirty="0"/>
          </a:p>
        </p:txBody>
      </p:sp>
      <p:pic>
        <p:nvPicPr>
          <p:cNvPr id="8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5BEBA70-2B4D-0338-6F7B-39B74BAB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143190"/>
            <a:ext cx="3612345" cy="1894278"/>
          </a:xfrm>
          <a:prstGeom prst="rect">
            <a:avLst/>
          </a:prstGeom>
        </p:spPr>
      </p:pic>
      <p:pic>
        <p:nvPicPr>
          <p:cNvPr id="10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6F0F27D-715A-839C-F89B-C0767291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9" y="3068371"/>
            <a:ext cx="3586483" cy="1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8EEF-4B7D-E929-5585-1E296E18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311902-E86B-7E1B-9CB3-B49E8B3E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34084F-E150-826E-62E6-CE763A72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3F97964-4E93-13D9-1A1A-8DF505EAD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D34D6CD-1D87-15B2-2A66-07BB732E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14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3: 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F7BC2-D5DD-4BC4-F9B9-C5759DEF9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51DCAAA-F8C9-C8CD-27C6-B6265600F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Optimiziation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anlysis</a:t>
            </a:r>
            <a:r>
              <a:rPr lang="de-DE" dirty="0"/>
              <a:t> (</a:t>
            </a:r>
            <a:r>
              <a:rPr lang="de-DE" dirty="0" err="1"/>
              <a:t>shortcomings</a:t>
            </a:r>
            <a:r>
              <a:rPr lang="de-DE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DD731A-14C9-C134-5C34-B952CD73C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5A0F5E-27A2-B28D-5927-B2DC7C653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global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FEA30D-634C-6F16-F0B5-886405AB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C8E357-9D89-19AD-D141-9D1FEDED5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B303ED07-8DD7-E8ED-FF82-1A14C8BCD2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786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9DED7F-3F0B-9AB9-2553-6ED7CC9A7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ONE SLIDE EXPLAINING SOBOL INDICES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6CD48-7AA1-22C8-F474-3C9B640C0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4F68AF-B334-486C-49A9-4946E1161A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AA7C9B-22DD-1211-D50A-12BB6A388D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BCE17C1-AEA2-A338-9E63-ACD3B6D0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5A3FC3-08A5-C91A-D5BB-E86275C5A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14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AB0C-2F60-0128-34FF-D718BCB4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5AADB-527A-83F6-B1B1-C8E9248DE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DA9A-FD93-E30E-8210-D0430A4F4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B0253F82-0FA7-14BF-68F0-1974F195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51309A3-F53F-C989-2E48-0DBD44719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05084"/>
              </p:ext>
            </p:extLst>
          </p:nvPr>
        </p:nvGraphicFramePr>
        <p:xfrm>
          <a:off x="1212516" y="1410854"/>
          <a:ext cx="6588455" cy="32661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6720">
                  <a:extLst>
                    <a:ext uri="{9D8B030D-6E8A-4147-A177-3AD203B41FA5}">
                      <a16:colId xmlns:a16="http://schemas.microsoft.com/office/drawing/2014/main" val="3325308697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3458808324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515168348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2221016834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2284178035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3856720857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16867023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591700021"/>
                    </a:ext>
                  </a:extLst>
                </a:gridCol>
                <a:gridCol w="1003087">
                  <a:extLst>
                    <a:ext uri="{9D8B030D-6E8A-4147-A177-3AD203B41FA5}">
                      <a16:colId xmlns:a16="http://schemas.microsoft.com/office/drawing/2014/main" val="2715074486"/>
                    </a:ext>
                  </a:extLst>
                </a:gridCol>
              </a:tblGrid>
              <a:tr h="3077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Parameter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S1_Narrow_NSE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ST_Narrow_NSE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S1_Narrow_LnNSE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ST_Narrow_LnNSE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906255238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70341903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0.4568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0.4642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500231390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0.0964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0.1563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94529693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0.0508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511951803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0.2996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0.0209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584304940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758125082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0.1345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0.1948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0.5856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727699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0.1865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21103210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1478733909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0.5895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229235657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0.0083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953214246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-0.0011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0.0122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4521092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346079489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183678955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0.0259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0.0379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417750808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-0.0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834061806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0.3697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0.1082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0.3823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0.9566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0.9585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47488532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lrr_lct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0.0778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0.1424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92085227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B65EDA0-ED7D-3F51-1478-95B776FB7BBE}"/>
              </a:ext>
            </a:extLst>
          </p:cNvPr>
          <p:cNvSpPr txBox="1"/>
          <p:nvPr/>
        </p:nvSpPr>
        <p:spPr>
          <a:xfrm>
            <a:off x="990600" y="1101436"/>
            <a:ext cx="146858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Just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draft</a:t>
            </a:r>
          </a:p>
        </p:txBody>
      </p:sp>
    </p:spTree>
    <p:extLst>
      <p:ext uri="{BB962C8B-B14F-4D97-AF65-F5344CB8AC3E}">
        <p14:creationId xmlns:p14="http://schemas.microsoft.com/office/powerpoint/2010/main" val="2924643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9BB383D-D88D-2CAE-6775-F22EA42B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222524"/>
            <a:ext cx="1403933" cy="32360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BDF996-6001-7675-F7B1-F39E7ADD5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28D25C-F54B-C178-F0A5-831C0A5F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7D579545-916B-5313-5363-16B9180D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98863F7-4E8C-59B6-5CC4-58636E060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Original Code – Tuning The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818D999-6A82-83E9-A08F-D9991183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6" y="1222524"/>
            <a:ext cx="4654034" cy="3236051"/>
          </a:xfrm>
          <a:prstGeom prst="rect">
            <a:avLst/>
          </a:prstGeom>
        </p:spPr>
      </p:pic>
      <p:pic>
        <p:nvPicPr>
          <p:cNvPr id="17" name="Grafik 1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2CBFC63A-2040-E9CB-CD22-9AD12E37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4" y="1222524"/>
            <a:ext cx="2330981" cy="3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4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DA98D28-6721-5615-B5CC-69A02FEF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D50727-5F72-5873-5469-ECFAC538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3" y="1805777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5777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E637B-D23B-729A-CA1A-B8273FC4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COMPARING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and global </a:t>
            </a:r>
            <a:r>
              <a:rPr lang="de-DE" dirty="0" err="1"/>
              <a:t>sensitivity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E11B6-4FE9-8F7E-4934-08A6FE0D0C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9B4C6E-2F70-C0A2-D792-9BB47722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E5E679-B9CA-59B5-020D-BD871D8A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8BA6A2-9270-D504-1FC5-F4FFCF2EC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2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792642-3FD7-D2C5-0816-03EE68A9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Interpret </a:t>
            </a:r>
            <a:r>
              <a:rPr lang="de-DE" dirty="0" err="1"/>
              <a:t>everything</a:t>
            </a:r>
            <a:r>
              <a:rPr lang="de-DE" dirty="0"/>
              <a:t>, </a:t>
            </a:r>
            <a:r>
              <a:rPr lang="de-DE" dirty="0" err="1"/>
              <a:t>take</a:t>
            </a:r>
            <a:r>
              <a:rPr lang="de-DE" dirty="0"/>
              <a:t> e.g. 6 </a:t>
            </a:r>
            <a:r>
              <a:rPr lang="de-DE" dirty="0" err="1"/>
              <a:t>parameter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ln</a:t>
            </a:r>
            <a:r>
              <a:rPr lang="de-DE" dirty="0"/>
              <a:t> NSE and NSE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D718C0-5F3C-0FD6-7A24-86106BA73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A228D5-D71D-DCBA-3EA8-CA6D93CDD0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8554A6-6DF6-F130-09D2-79B47DA9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9632AD2-760C-94D9-9F69-B648B20A2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94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A904B6-C62B-CEB8-6691-6C55F49A2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1" y="1393006"/>
            <a:ext cx="3855070" cy="8697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/>
              <a:t>NSE: 0.901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 err="1"/>
              <a:t>Stabilizing</a:t>
            </a:r>
            <a:r>
              <a:rPr lang="de-DE" sz="1800" b="1" dirty="0"/>
              <a:t>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sz="1800" b="1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702026D-FC40-C3CC-4320-7DE3E9E4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9" y="2748247"/>
            <a:ext cx="4269041" cy="2101793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76C24271-9B1F-7BF7-238C-7A31CE6BB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65" y="720912"/>
            <a:ext cx="3356391" cy="2013834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5BA7D603-9290-72BA-97F7-FF32BF6E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F7C2FD7A-E277-EFCF-932C-A433BF2FF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Result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590E7C-A70E-C9B3-F09A-5D1EBD7F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3" y="2771228"/>
            <a:ext cx="3419462" cy="20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FA4E0B-47CA-CAF1-9259-3D946F528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52" y="968486"/>
            <a:ext cx="2667135" cy="4023421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2C2D274C-4A5D-66B0-72F8-72AD95AD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51B62DB-A9E6-E963-A233-72730CCABC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en-US" dirty="0"/>
              <a:t>Detailed Parameters and internal variables</a:t>
            </a:r>
          </a:p>
        </p:txBody>
      </p:sp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3F771F-6C73-17BA-01D4-6FB8882E6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SNW_ATT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9E96B9-1022-0CB6-C8D9-3469A602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8" y="1854030"/>
            <a:ext cx="2497484" cy="2493244"/>
          </a:xfrm>
          <a:prstGeom prst="rect">
            <a:avLst/>
          </a:prstGeom>
        </p:spPr>
      </p:pic>
      <p:pic>
        <p:nvPicPr>
          <p:cNvPr id="13" name="Grafik 12" descr="Ein Bild, das Text, Diagramm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DDF9D60B-B7D8-A5B8-4B00-A1352C4D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44" y="1854030"/>
            <a:ext cx="2865125" cy="2546778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" b="64446"/>
          <a:stretch>
            <a:fillRect/>
          </a:stretch>
        </p:blipFill>
        <p:spPr>
          <a:xfrm>
            <a:off x="5704803" y="2294258"/>
            <a:ext cx="3439197" cy="19498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97532E1-E1C7-E10F-C10B-28D1303A10CD}"/>
              </a:ext>
            </a:extLst>
          </p:cNvPr>
          <p:cNvSpPr txBox="1"/>
          <p:nvPr/>
        </p:nvSpPr>
        <p:spPr>
          <a:xfrm>
            <a:off x="914400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878483-D740-A563-C9EB-FE5637923346}"/>
              </a:ext>
            </a:extLst>
          </p:cNvPr>
          <p:cNvSpPr txBox="1"/>
          <p:nvPr/>
        </p:nvSpPr>
        <p:spPr>
          <a:xfrm>
            <a:off x="3779003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170DB5-2DCE-1B91-7A01-CCA3A5800BA1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Threshold </a:t>
            </a:r>
            <a:r>
              <a:rPr lang="de-DE" sz="1400" dirty="0" err="1">
                <a:latin typeface="+mn-lt"/>
              </a:rPr>
              <a:t>Temperature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turns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snow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module</a:t>
            </a:r>
            <a:r>
              <a:rPr lang="de-DE" sz="1400" dirty="0">
                <a:latin typeface="+mn-lt"/>
              </a:rPr>
              <a:t> on and off, i.e. </a:t>
            </a:r>
            <a:r>
              <a:rPr lang="de-DE" sz="1400" dirty="0" err="1">
                <a:latin typeface="+mn-lt"/>
              </a:rPr>
              <a:t>it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controls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melt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occurs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</a:t>
            </a:r>
            <a:r>
              <a:rPr lang="de-DE" sz="1400" dirty="0">
                <a:latin typeface="+mn-lt"/>
              </a:rPr>
              <a:t> not</a:t>
            </a:r>
          </a:p>
        </p:txBody>
      </p:sp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B3D12-CB12-27A3-64A9-6C0A2D8BC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20A243-F861-31B4-AE13-72988F512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63BEF7-C5FA-54FC-4204-7298CB68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DD9B9-1111-C466-33B1-8B28858435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SNW_AMF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F1F4773E-0DA3-0AFD-AC60-9FAD8F3C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704803" y="2384244"/>
            <a:ext cx="3439197" cy="19498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1E1034D-CFD1-91C4-4F91-69A1E03E5554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1EFD7E-EF9A-CFF8-C8C5-7273EB1BF613}"/>
              </a:ext>
            </a:extLst>
          </p:cNvPr>
          <p:cNvSpPr txBox="1"/>
          <p:nvPr/>
        </p:nvSpPr>
        <p:spPr>
          <a:xfrm>
            <a:off x="3779002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9557B2-F859-36B5-FFAE-C88C36FF417F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(AMF)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340A6E-7BFC-5FF6-883E-28E1AC8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B29D81-3406-1093-9677-52C5DF1A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7" y="2136198"/>
            <a:ext cx="2418658" cy="24145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6778A7-C2CC-7E6E-6D3D-1ACE788A0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967" y="2282831"/>
            <a:ext cx="2660691" cy="21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7792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1892</Words>
  <Application>Microsoft Office PowerPoint</Application>
  <PresentationFormat>Bildschirmpräsentation (16:9)</PresentationFormat>
  <Paragraphs>479</Paragraphs>
  <Slides>54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54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2: Local Sensitivity Analysis</vt:lpstr>
      <vt:lpstr>Assignment 2: Local Sensitivity Analysis</vt:lpstr>
      <vt:lpstr>Assignment 2: Local Sensitivity Analysis</vt:lpstr>
      <vt:lpstr>Assignemnt 2: Local Sensitivity Analysis</vt:lpstr>
      <vt:lpstr>Assignement 2: Local Sensitivity Analysis</vt:lpstr>
      <vt:lpstr>Assignment 2: Local Sensitivity Analysis</vt:lpstr>
      <vt:lpstr>Assignment 2: Local Sensitivity Analysis</vt:lpstr>
      <vt:lpstr>Assignment 2: Local Sensitivity Analysis</vt:lpstr>
      <vt:lpstr>Assignment 2: Local Sensitivity Analysis</vt:lpstr>
      <vt:lpstr>Assignment 2 : Local Sensitivity Analysis</vt:lpstr>
      <vt:lpstr>Assignment 2 : Local Sensitivity Analysis</vt:lpstr>
      <vt:lpstr>Trying to make a sensitive parameter not sensitive</vt:lpstr>
      <vt:lpstr>Trying to make a sensitive parameter not sensitive</vt:lpstr>
      <vt:lpstr>Assignment 2 : Local Sensitivity Analysis</vt:lpstr>
      <vt:lpstr>Assignment 2 : Local Sensitivity Analysis</vt:lpstr>
      <vt:lpstr>Assignment 2 :Local Sensitivity Analysis</vt:lpstr>
      <vt:lpstr>Assignment 2 :Local Sensitivity Analysis</vt:lpstr>
      <vt:lpstr>Assignment 2 : Local Sensitivity Analysis</vt:lpstr>
      <vt:lpstr>Assignement 2: Local Sensitivity Analysis</vt:lpstr>
      <vt:lpstr>Assignemnt 2: Local Sensitivity Analysis</vt:lpstr>
      <vt:lpstr>Assignment 2: Local Sensitivity Analysis</vt:lpstr>
      <vt:lpstr>Assignment 3: Global Sensitivity Analysis</vt:lpstr>
      <vt:lpstr>Assignment 3: Global Sensitivity Analysis</vt:lpstr>
      <vt:lpstr>PowerPoint-Präsentation</vt:lpstr>
      <vt:lpstr>Assignment 3: 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Adrien Thébault</cp:lastModifiedBy>
  <cp:revision>36</cp:revision>
  <cp:lastPrinted>2015-07-30T14:04:45Z</cp:lastPrinted>
  <dcterms:created xsi:type="dcterms:W3CDTF">2020-10-03T23:03:33Z</dcterms:created>
  <dcterms:modified xsi:type="dcterms:W3CDTF">2025-12-17T23:07:14Z</dcterms:modified>
</cp:coreProperties>
</file>